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64" r:id="rId2"/>
    <p:sldId id="267" r:id="rId3"/>
    <p:sldId id="266" r:id="rId4"/>
    <p:sldId id="268" r:id="rId5"/>
    <p:sldId id="269" r:id="rId6"/>
    <p:sldId id="270" r:id="rId7"/>
    <p:sldId id="272" r:id="rId8"/>
    <p:sldId id="273" r:id="rId9"/>
    <p:sldId id="271" r:id="rId10"/>
    <p:sldId id="279" r:id="rId11"/>
    <p:sldId id="274" r:id="rId12"/>
    <p:sldId id="280" r:id="rId13"/>
    <p:sldId id="275" r:id="rId14"/>
    <p:sldId id="281" r:id="rId15"/>
    <p:sldId id="276" r:id="rId16"/>
    <p:sldId id="282" r:id="rId17"/>
    <p:sldId id="277" r:id="rId18"/>
    <p:sldId id="283" r:id="rId19"/>
    <p:sldId id="278" r:id="rId20"/>
    <p:sldId id="28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.tseng1208@gmail.com" initials="a" lastIdx="1" clrIdx="0">
    <p:extLst>
      <p:ext uri="{19B8F6BF-5375-455C-9EA6-DF929625EA0E}">
        <p15:presenceInfo xmlns:p15="http://schemas.microsoft.com/office/powerpoint/2012/main" userId="d17e68f17b13b2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2"/>
    <p:restoredTop sz="94690"/>
  </p:normalViewPr>
  <p:slideViewPr>
    <p:cSldViewPr snapToGrid="0" snapToObjects="1">
      <p:cViewPr varScale="1">
        <p:scale>
          <a:sx n="105" d="100"/>
          <a:sy n="105" d="100"/>
        </p:scale>
        <p:origin x="3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4T18:17:36.327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3/14/19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3/14/19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3E9A-73FF-2B4D-9CDA-BD87BC0E4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15" y="560122"/>
            <a:ext cx="7315200" cy="3255264"/>
          </a:xfrm>
        </p:spPr>
        <p:txBody>
          <a:bodyPr/>
          <a:lstStyle/>
          <a:p>
            <a:r>
              <a:rPr lang="en-US" dirty="0"/>
              <a:t>Capstone Project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br>
              <a:rPr lang="en-US" dirty="0"/>
            </a:br>
            <a:r>
              <a:rPr lang="en-US" altLang="zh-TW" sz="2800" dirty="0"/>
              <a:t>Empirical</a:t>
            </a:r>
            <a:r>
              <a:rPr lang="zh-TW" altLang="en-US" sz="2800" dirty="0"/>
              <a:t> </a:t>
            </a:r>
            <a:r>
              <a:rPr lang="en-US" altLang="zh-TW" sz="2800" dirty="0"/>
              <a:t>Asset</a:t>
            </a:r>
            <a:r>
              <a:rPr lang="zh-TW" altLang="en-US" sz="2800" dirty="0"/>
              <a:t> </a:t>
            </a:r>
            <a:r>
              <a:rPr lang="en-US" altLang="zh-TW" sz="2800" dirty="0"/>
              <a:t>Pricing</a:t>
            </a:r>
            <a:r>
              <a:rPr lang="zh-TW" altLang="en-US" sz="2800" dirty="0"/>
              <a:t> </a:t>
            </a:r>
            <a:r>
              <a:rPr lang="en-US" altLang="zh-TW" sz="2800" dirty="0"/>
              <a:t>with</a:t>
            </a:r>
            <a:r>
              <a:rPr lang="zh-TW" altLang="en-US" sz="2800" dirty="0"/>
              <a:t> </a:t>
            </a:r>
            <a:r>
              <a:rPr lang="en-US" altLang="zh-TW" sz="2800" dirty="0"/>
              <a:t>Machine</a:t>
            </a:r>
            <a:r>
              <a:rPr lang="zh-TW" altLang="en-US" sz="2800" dirty="0"/>
              <a:t> </a:t>
            </a:r>
            <a:r>
              <a:rPr lang="en-US" altLang="zh-TW" sz="2800" dirty="0"/>
              <a:t>Learning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EC3B5-FD39-6747-9744-F0CEF9BC5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243526"/>
            <a:ext cx="7315200" cy="914400"/>
          </a:xfrm>
        </p:spPr>
        <p:txBody>
          <a:bodyPr/>
          <a:lstStyle/>
          <a:p>
            <a:r>
              <a:rPr lang="en-US" dirty="0"/>
              <a:t>Fang Hsuan (Adam) Tseng</a:t>
            </a:r>
          </a:p>
        </p:txBody>
      </p:sp>
    </p:spTree>
    <p:extLst>
      <p:ext uri="{BB962C8B-B14F-4D97-AF65-F5344CB8AC3E}">
        <p14:creationId xmlns:p14="http://schemas.microsoft.com/office/powerpoint/2010/main" val="254431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1C63-C44C-7C4B-B89E-1BB5812A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Benchmark</a:t>
            </a:r>
            <a:r>
              <a:rPr lang="zh-TW" altLang="en-US" sz="2400" dirty="0"/>
              <a:t> </a:t>
            </a:r>
            <a:r>
              <a:rPr lang="en-US" altLang="zh-TW" sz="2400" dirty="0"/>
              <a:t>Portfolio</a:t>
            </a:r>
            <a:r>
              <a:rPr lang="zh-TW" altLang="en-US" sz="2400" dirty="0"/>
              <a:t> </a:t>
            </a:r>
            <a:r>
              <a:rPr lang="en-US" altLang="zh-TW" sz="2400" dirty="0"/>
              <a:t>-</a:t>
            </a:r>
            <a:r>
              <a:rPr lang="zh-TW" altLang="en-US" sz="2400" dirty="0"/>
              <a:t> </a:t>
            </a:r>
            <a:r>
              <a:rPr lang="en-US" altLang="zh-TW" sz="2400" dirty="0"/>
              <a:t>Momentum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D1BA01-314F-374E-B82E-67C5663C5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392" y="1473289"/>
            <a:ext cx="6461760" cy="4446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5A33E6-6D2F-F841-91A1-DC5714317F0E}"/>
              </a:ext>
            </a:extLst>
          </p:cNvPr>
          <p:cNvSpPr txBox="1"/>
          <p:nvPr/>
        </p:nvSpPr>
        <p:spPr>
          <a:xfrm>
            <a:off x="4956556" y="1107812"/>
            <a:ext cx="538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Cumulative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Return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Comparison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AC731-098C-7945-B18D-379C54C47D11}"/>
              </a:ext>
            </a:extLst>
          </p:cNvPr>
          <p:cNvSpPr txBox="1"/>
          <p:nvPr/>
        </p:nvSpPr>
        <p:spPr>
          <a:xfrm>
            <a:off x="6437376" y="5611720"/>
            <a:ext cx="2743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1987-01-01</a:t>
            </a:r>
            <a:r>
              <a:rPr lang="zh-TW" altLang="en-US" dirty="0"/>
              <a:t> </a:t>
            </a:r>
            <a:r>
              <a:rPr lang="en-US" altLang="zh-TW" dirty="0"/>
              <a:t>~</a:t>
            </a:r>
            <a:r>
              <a:rPr lang="zh-TW" altLang="en-US" dirty="0"/>
              <a:t> </a:t>
            </a:r>
            <a:r>
              <a:rPr lang="en-US" altLang="zh-TW" dirty="0"/>
              <a:t>2016-12-31</a:t>
            </a:r>
            <a:endParaRPr lang="en-US" dirty="0"/>
          </a:p>
        </p:txBody>
      </p:sp>
      <p:sp>
        <p:nvSpPr>
          <p:cNvPr id="10" name="Round Single Corner Rectangle 9">
            <a:extLst>
              <a:ext uri="{FF2B5EF4-FFF2-40B4-BE49-F238E27FC236}">
                <a16:creationId xmlns:a16="http://schemas.microsoft.com/office/drawing/2014/main" id="{8B87A1A7-E64A-3F48-A19D-2F35C8A010BB}"/>
              </a:ext>
            </a:extLst>
          </p:cNvPr>
          <p:cNvSpPr/>
          <p:nvPr/>
        </p:nvSpPr>
        <p:spPr>
          <a:xfrm>
            <a:off x="4738878" y="300070"/>
            <a:ext cx="5818124" cy="694944"/>
          </a:xfrm>
          <a:prstGeom prst="round1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In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this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graph,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we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are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trying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to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understand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the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cumulative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return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from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1987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to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2016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if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we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invest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$1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at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the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beginning.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612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1C63-C44C-7C4B-B89E-1BB5812A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Benchmark</a:t>
            </a:r>
            <a:r>
              <a:rPr lang="zh-TW" altLang="en-US" sz="2400" dirty="0"/>
              <a:t> </a:t>
            </a:r>
            <a:r>
              <a:rPr lang="en-US" altLang="zh-TW" sz="2400" dirty="0"/>
              <a:t>Portfolio</a:t>
            </a:r>
            <a:r>
              <a:rPr lang="zh-TW" altLang="en-US" sz="2400" dirty="0"/>
              <a:t> </a:t>
            </a:r>
            <a:r>
              <a:rPr lang="en-US" altLang="zh-TW" sz="2400" dirty="0"/>
              <a:t>-</a:t>
            </a:r>
            <a:r>
              <a:rPr lang="zh-TW" altLang="en-US" sz="2400" dirty="0"/>
              <a:t> </a:t>
            </a:r>
            <a:r>
              <a:rPr lang="en-US" altLang="zh-TW" sz="2400" dirty="0"/>
              <a:t>Size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0FAD1-CEE3-F341-8E10-4BBE0885D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480" y="1578005"/>
            <a:ext cx="6619240" cy="43711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DC1ED6-715D-1D42-AF7A-CF81172DB4E5}"/>
              </a:ext>
            </a:extLst>
          </p:cNvPr>
          <p:cNvSpPr txBox="1"/>
          <p:nvPr/>
        </p:nvSpPr>
        <p:spPr>
          <a:xfrm>
            <a:off x="5488948" y="1080358"/>
            <a:ext cx="4630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Annual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Performance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Comparison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14032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1C63-C44C-7C4B-B89E-1BB5812A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Benchmark</a:t>
            </a:r>
            <a:r>
              <a:rPr lang="zh-TW" altLang="en-US" sz="2400" dirty="0"/>
              <a:t> </a:t>
            </a:r>
            <a:r>
              <a:rPr lang="en-US" altLang="zh-TW" sz="2400" dirty="0"/>
              <a:t>Portfolio</a:t>
            </a:r>
            <a:r>
              <a:rPr lang="zh-TW" altLang="en-US" sz="2400" dirty="0"/>
              <a:t> </a:t>
            </a:r>
            <a:r>
              <a:rPr lang="en-US" altLang="zh-TW" sz="2400" dirty="0"/>
              <a:t>-</a:t>
            </a:r>
            <a:r>
              <a:rPr lang="zh-TW" altLang="en-US" sz="2400" dirty="0"/>
              <a:t> </a:t>
            </a:r>
            <a:r>
              <a:rPr lang="en-US" altLang="zh-TW" sz="2400" dirty="0"/>
              <a:t>Size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40E90-0C04-9B4F-B327-332A755B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500" y="1154615"/>
            <a:ext cx="6637532" cy="4495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3DEC4C-C70D-754F-9B38-AAA366D6140F}"/>
              </a:ext>
            </a:extLst>
          </p:cNvPr>
          <p:cNvSpPr txBox="1"/>
          <p:nvPr/>
        </p:nvSpPr>
        <p:spPr>
          <a:xfrm>
            <a:off x="4875066" y="754505"/>
            <a:ext cx="538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Cumulative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Return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Comparison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CCB2FD-63F1-6F4B-BC00-D8ED157D0BE5}"/>
              </a:ext>
            </a:extLst>
          </p:cNvPr>
          <p:cNvSpPr txBox="1"/>
          <p:nvPr/>
        </p:nvSpPr>
        <p:spPr>
          <a:xfrm>
            <a:off x="6437376" y="5355688"/>
            <a:ext cx="2743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1987-01-01</a:t>
            </a:r>
            <a:r>
              <a:rPr lang="zh-TW" altLang="en-US" dirty="0"/>
              <a:t> </a:t>
            </a:r>
            <a:r>
              <a:rPr lang="en-US" altLang="zh-TW" dirty="0"/>
              <a:t>~</a:t>
            </a:r>
            <a:r>
              <a:rPr lang="zh-TW" altLang="en-US" dirty="0"/>
              <a:t> </a:t>
            </a:r>
            <a:r>
              <a:rPr lang="en-US" altLang="zh-TW" dirty="0"/>
              <a:t>2016-12-31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464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1C63-C44C-7C4B-B89E-1BB5812A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Benchmark</a:t>
            </a:r>
            <a:r>
              <a:rPr lang="zh-TW" altLang="en-US" sz="2400" dirty="0"/>
              <a:t> </a:t>
            </a:r>
            <a:r>
              <a:rPr lang="en-US" altLang="zh-TW" sz="2400" dirty="0"/>
              <a:t>Portfolio</a:t>
            </a:r>
            <a:r>
              <a:rPr lang="zh-TW" altLang="en-US" sz="2400" dirty="0"/>
              <a:t> </a:t>
            </a:r>
            <a:r>
              <a:rPr lang="en-US" altLang="zh-TW" sz="2400" dirty="0"/>
              <a:t>-</a:t>
            </a:r>
            <a:r>
              <a:rPr lang="zh-TW" altLang="en-US" sz="2400" dirty="0"/>
              <a:t> </a:t>
            </a:r>
            <a:r>
              <a:rPr lang="en-US" altLang="zh-TW" sz="2400" dirty="0"/>
              <a:t>Value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C470D-343A-7F46-9CE0-A9CC4C07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520" y="1611152"/>
            <a:ext cx="6594855" cy="43550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43D106-C0B7-1E43-BD36-877C71561289}"/>
              </a:ext>
            </a:extLst>
          </p:cNvPr>
          <p:cNvSpPr txBox="1"/>
          <p:nvPr/>
        </p:nvSpPr>
        <p:spPr>
          <a:xfrm>
            <a:off x="5488948" y="1080358"/>
            <a:ext cx="4630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Annual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Performance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Comparison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69752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1C63-C44C-7C4B-B89E-1BB5812A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Benchmark</a:t>
            </a:r>
            <a:r>
              <a:rPr lang="zh-TW" altLang="en-US" sz="2400" dirty="0"/>
              <a:t> </a:t>
            </a:r>
            <a:r>
              <a:rPr lang="en-US" altLang="zh-TW" sz="2400" dirty="0"/>
              <a:t>Portfolio</a:t>
            </a:r>
            <a:r>
              <a:rPr lang="zh-TW" altLang="en-US" sz="2400" dirty="0"/>
              <a:t> </a:t>
            </a:r>
            <a:r>
              <a:rPr lang="en-US" altLang="zh-TW" sz="2400" dirty="0"/>
              <a:t>-</a:t>
            </a:r>
            <a:r>
              <a:rPr lang="zh-TW" altLang="en-US" sz="2400" dirty="0"/>
              <a:t> </a:t>
            </a:r>
            <a:r>
              <a:rPr lang="en-US" altLang="zh-TW" sz="2400" dirty="0"/>
              <a:t>Value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C3D8FA-E549-7748-A3A1-76D442E4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730" y="1123837"/>
            <a:ext cx="6686092" cy="46011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438600-33C0-4444-A3CF-1A655AEB5B3E}"/>
              </a:ext>
            </a:extLst>
          </p:cNvPr>
          <p:cNvSpPr txBox="1"/>
          <p:nvPr/>
        </p:nvSpPr>
        <p:spPr>
          <a:xfrm>
            <a:off x="4875066" y="754505"/>
            <a:ext cx="538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Cumulative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Return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Comparison</a:t>
            </a:r>
            <a:endParaRPr 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37F0C8-C2C8-4744-BD1F-79499AD5E983}"/>
              </a:ext>
            </a:extLst>
          </p:cNvPr>
          <p:cNvSpPr txBox="1"/>
          <p:nvPr/>
        </p:nvSpPr>
        <p:spPr>
          <a:xfrm>
            <a:off x="6437376" y="5355688"/>
            <a:ext cx="2743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1987-01-01</a:t>
            </a:r>
            <a:r>
              <a:rPr lang="zh-TW" altLang="en-US" dirty="0"/>
              <a:t> </a:t>
            </a:r>
            <a:r>
              <a:rPr lang="en-US" altLang="zh-TW" dirty="0"/>
              <a:t>~</a:t>
            </a:r>
            <a:r>
              <a:rPr lang="zh-TW" altLang="en-US" dirty="0"/>
              <a:t> </a:t>
            </a:r>
            <a:r>
              <a:rPr lang="en-US" altLang="zh-TW" dirty="0"/>
              <a:t>2016-12-31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481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1C63-C44C-7C4B-B89E-1BB5812A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Random</a:t>
            </a:r>
            <a:r>
              <a:rPr lang="zh-TW" altLang="en-US" sz="2400" dirty="0"/>
              <a:t> </a:t>
            </a:r>
            <a:r>
              <a:rPr lang="en-US" altLang="zh-TW" sz="2400" dirty="0"/>
              <a:t>Forest</a:t>
            </a:r>
            <a:r>
              <a:rPr lang="zh-TW" altLang="en-US" sz="2400" dirty="0"/>
              <a:t> </a:t>
            </a:r>
            <a:r>
              <a:rPr lang="en-US" altLang="zh-TW" sz="2400" dirty="0"/>
              <a:t>Portfolio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B4EA2-2376-D740-AA8A-B031DC885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892" y="1480468"/>
            <a:ext cx="6523220" cy="43077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291355-FA42-F64B-9201-2A3A36FC9788}"/>
              </a:ext>
            </a:extLst>
          </p:cNvPr>
          <p:cNvSpPr txBox="1"/>
          <p:nvPr/>
        </p:nvSpPr>
        <p:spPr>
          <a:xfrm>
            <a:off x="5488948" y="1080358"/>
            <a:ext cx="4630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Annual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Performance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Comparison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31342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1C63-C44C-7C4B-B89E-1BB5812A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Random</a:t>
            </a:r>
            <a:r>
              <a:rPr lang="zh-TW" altLang="en-US" sz="2400" dirty="0"/>
              <a:t> </a:t>
            </a:r>
            <a:r>
              <a:rPr lang="en-US" altLang="zh-TW" sz="2400" dirty="0"/>
              <a:t>Forest</a:t>
            </a:r>
            <a:r>
              <a:rPr lang="zh-TW" altLang="en-US" sz="2400" dirty="0"/>
              <a:t> </a:t>
            </a:r>
            <a:r>
              <a:rPr lang="en-US" altLang="zh-TW" sz="2400" dirty="0"/>
              <a:t>Portfolio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65450E-3838-BF40-AE8C-FD58D2F9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772" y="1154615"/>
            <a:ext cx="6748488" cy="4570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6EE32-16CA-D84B-ADC7-7538BA85912F}"/>
              </a:ext>
            </a:extLst>
          </p:cNvPr>
          <p:cNvSpPr txBox="1"/>
          <p:nvPr/>
        </p:nvSpPr>
        <p:spPr>
          <a:xfrm>
            <a:off x="4875066" y="754505"/>
            <a:ext cx="538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Cumulative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Return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Comparison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A9A900-8062-0D4C-871B-C629606EA8D0}"/>
              </a:ext>
            </a:extLst>
          </p:cNvPr>
          <p:cNvSpPr txBox="1"/>
          <p:nvPr/>
        </p:nvSpPr>
        <p:spPr>
          <a:xfrm>
            <a:off x="6437376" y="5355688"/>
            <a:ext cx="2743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1987-01-01</a:t>
            </a:r>
            <a:r>
              <a:rPr lang="zh-TW" altLang="en-US" dirty="0"/>
              <a:t> </a:t>
            </a:r>
            <a:r>
              <a:rPr lang="en-US" altLang="zh-TW" dirty="0"/>
              <a:t>~</a:t>
            </a:r>
            <a:r>
              <a:rPr lang="zh-TW" altLang="en-US" dirty="0"/>
              <a:t> </a:t>
            </a:r>
            <a:r>
              <a:rPr lang="en-US" altLang="zh-TW" dirty="0"/>
              <a:t>2016-12-31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8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1C63-C44C-7C4B-B89E-1BB5812A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Gradient-Boosted</a:t>
            </a:r>
            <a:r>
              <a:rPr lang="zh-TW" altLang="en-US" sz="2400" dirty="0"/>
              <a:t> </a:t>
            </a:r>
            <a:r>
              <a:rPr lang="en-US" altLang="zh-TW" sz="2400" dirty="0"/>
              <a:t>Portfolio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AE15D3-6C76-0344-9C42-2679A6881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93" y="1502383"/>
            <a:ext cx="6473965" cy="42752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C28EA9-F210-B44A-B94E-8288FF686AE7}"/>
              </a:ext>
            </a:extLst>
          </p:cNvPr>
          <p:cNvSpPr txBox="1"/>
          <p:nvPr/>
        </p:nvSpPr>
        <p:spPr>
          <a:xfrm>
            <a:off x="5488948" y="1080358"/>
            <a:ext cx="4630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Annual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Performance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Comparison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66464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1C63-C44C-7C4B-B89E-1BB5812A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Gradient-Boosted</a:t>
            </a:r>
            <a:r>
              <a:rPr lang="zh-TW" altLang="en-US" sz="2400" dirty="0"/>
              <a:t> </a:t>
            </a:r>
            <a:r>
              <a:rPr lang="en-US" altLang="zh-TW" sz="2400" dirty="0"/>
              <a:t>Portfolio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DAA8C1-45F8-CD4F-95E7-20E4D87E0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899" y="1123836"/>
            <a:ext cx="6630213" cy="4562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51B41C-AAB4-0940-BCD8-AA1C4E76B4FF}"/>
              </a:ext>
            </a:extLst>
          </p:cNvPr>
          <p:cNvSpPr txBox="1"/>
          <p:nvPr/>
        </p:nvSpPr>
        <p:spPr>
          <a:xfrm>
            <a:off x="4875066" y="754505"/>
            <a:ext cx="538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Cumulative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Return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Comparison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53F30F-53DF-5C45-8D9F-5A56F4DB5DF8}"/>
              </a:ext>
            </a:extLst>
          </p:cNvPr>
          <p:cNvSpPr txBox="1"/>
          <p:nvPr/>
        </p:nvSpPr>
        <p:spPr>
          <a:xfrm>
            <a:off x="6437376" y="5355688"/>
            <a:ext cx="2743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1987-01-01</a:t>
            </a:r>
            <a:r>
              <a:rPr lang="zh-TW" altLang="en-US" dirty="0"/>
              <a:t> </a:t>
            </a:r>
            <a:r>
              <a:rPr lang="en-US" altLang="zh-TW" dirty="0"/>
              <a:t>~</a:t>
            </a:r>
            <a:r>
              <a:rPr lang="zh-TW" altLang="en-US" dirty="0"/>
              <a:t> </a:t>
            </a:r>
            <a:r>
              <a:rPr lang="en-US" altLang="zh-TW" dirty="0"/>
              <a:t>2016-12-31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525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1C63-C44C-7C4B-B89E-1BB5812A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Best</a:t>
            </a:r>
            <a:r>
              <a:rPr lang="zh-TW" altLang="en-US" sz="2400" dirty="0"/>
              <a:t> </a:t>
            </a:r>
            <a:r>
              <a:rPr lang="en-US" altLang="zh-TW" sz="2400" dirty="0"/>
              <a:t>Portfolios</a:t>
            </a:r>
            <a:r>
              <a:rPr lang="zh-TW" altLang="en-US" sz="2400" dirty="0"/>
              <a:t> </a:t>
            </a:r>
            <a:r>
              <a:rPr lang="en-US" altLang="zh-TW" sz="2400" dirty="0"/>
              <a:t>Comparison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403D67-074A-DC45-B8A5-F1293726C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828" y="1691164"/>
            <a:ext cx="6355899" cy="41815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5BBA13-A2EE-F244-8247-650551F49C74}"/>
              </a:ext>
            </a:extLst>
          </p:cNvPr>
          <p:cNvSpPr txBox="1"/>
          <p:nvPr/>
        </p:nvSpPr>
        <p:spPr>
          <a:xfrm>
            <a:off x="5488948" y="1080358"/>
            <a:ext cx="4630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Annual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Performance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Comparison</a:t>
            </a:r>
            <a:endParaRPr lang="en-US" sz="2000" b="1" dirty="0"/>
          </a:p>
        </p:txBody>
      </p:sp>
      <p:sp>
        <p:nvSpPr>
          <p:cNvPr id="17" name="Round Single Corner Rectangle 16">
            <a:extLst>
              <a:ext uri="{FF2B5EF4-FFF2-40B4-BE49-F238E27FC236}">
                <a16:creationId xmlns:a16="http://schemas.microsoft.com/office/drawing/2014/main" id="{B03299B5-3C11-934D-8601-57DA97A32333}"/>
              </a:ext>
            </a:extLst>
          </p:cNvPr>
          <p:cNvSpPr/>
          <p:nvPr/>
        </p:nvSpPr>
        <p:spPr>
          <a:xfrm>
            <a:off x="4738878" y="300070"/>
            <a:ext cx="5818124" cy="694944"/>
          </a:xfrm>
          <a:prstGeom prst="round1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In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this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graph,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we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are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trying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to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understand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behaviors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of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each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of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the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best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portfolios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established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using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different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signals.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83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1C63-C44C-7C4B-B89E-1BB5812A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</a:t>
            </a:r>
            <a:r>
              <a:rPr lang="zh-TW" altLang="en-US" dirty="0"/>
              <a:t> </a:t>
            </a:r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F734C-3EFB-C346-9762-DA402124F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purpose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project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synthesize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field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machine</a:t>
            </a:r>
            <a:r>
              <a:rPr lang="zh-TW" altLang="en-US" dirty="0"/>
              <a:t> </a:t>
            </a:r>
            <a:r>
              <a:rPr lang="en-US" altLang="zh-TW" dirty="0"/>
              <a:t>learning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canonical</a:t>
            </a:r>
            <a:r>
              <a:rPr lang="zh-TW" altLang="en-US" dirty="0"/>
              <a:t> </a:t>
            </a:r>
            <a:r>
              <a:rPr lang="en-US" altLang="zh-TW" dirty="0"/>
              <a:t>problem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asset</a:t>
            </a:r>
            <a:r>
              <a:rPr lang="zh-TW" altLang="en-US" dirty="0"/>
              <a:t> </a:t>
            </a:r>
            <a:r>
              <a:rPr lang="en-US" altLang="zh-TW" dirty="0"/>
              <a:t>pricing:</a:t>
            </a:r>
            <a:r>
              <a:rPr lang="zh-TW" altLang="en-US" dirty="0"/>
              <a:t> </a:t>
            </a:r>
            <a:r>
              <a:rPr lang="en-US" altLang="zh-TW" dirty="0"/>
              <a:t>measuring</a:t>
            </a:r>
            <a:r>
              <a:rPr lang="zh-TW" altLang="en-US" dirty="0"/>
              <a:t> </a:t>
            </a:r>
            <a:r>
              <a:rPr lang="en-US" altLang="zh-TW" dirty="0"/>
              <a:t>asset</a:t>
            </a:r>
            <a:r>
              <a:rPr lang="zh-TW" altLang="en-US" dirty="0"/>
              <a:t> </a:t>
            </a:r>
            <a:r>
              <a:rPr lang="en-US" altLang="zh-TW" dirty="0"/>
              <a:t>risk</a:t>
            </a:r>
            <a:r>
              <a:rPr lang="zh-TW" altLang="en-US" dirty="0"/>
              <a:t> </a:t>
            </a:r>
            <a:r>
              <a:rPr lang="en-US" altLang="zh-TW" dirty="0"/>
              <a:t>premia.</a:t>
            </a:r>
          </a:p>
          <a:p>
            <a:r>
              <a:rPr lang="en-US" altLang="zh-TW" dirty="0"/>
              <a:t>Traditional</a:t>
            </a:r>
            <a:r>
              <a:rPr lang="zh-TW" altLang="en-US" dirty="0"/>
              <a:t> </a:t>
            </a:r>
            <a:r>
              <a:rPr lang="en-US" altLang="zh-TW" dirty="0"/>
              <a:t>prediction</a:t>
            </a:r>
            <a:r>
              <a:rPr lang="zh-TW" altLang="en-US" dirty="0"/>
              <a:t> </a:t>
            </a:r>
            <a:r>
              <a:rPr lang="en-US" altLang="zh-TW" dirty="0"/>
              <a:t>methods</a:t>
            </a:r>
            <a:r>
              <a:rPr lang="zh-TW" altLang="en-US" dirty="0"/>
              <a:t> </a:t>
            </a:r>
            <a:r>
              <a:rPr lang="en-US" altLang="zh-TW" dirty="0"/>
              <a:t>(OLS,</a:t>
            </a:r>
            <a:r>
              <a:rPr lang="zh-TW" altLang="en-US" dirty="0"/>
              <a:t> </a:t>
            </a:r>
            <a:r>
              <a:rPr lang="en-US" altLang="zh-TW" dirty="0"/>
              <a:t>Fama-French)</a:t>
            </a:r>
            <a:r>
              <a:rPr lang="zh-TW" altLang="en-US" dirty="0"/>
              <a:t> </a:t>
            </a:r>
            <a:r>
              <a:rPr lang="en-US" altLang="zh-TW" dirty="0"/>
              <a:t>break</a:t>
            </a:r>
            <a:r>
              <a:rPr lang="zh-TW" altLang="en-US" dirty="0"/>
              <a:t> </a:t>
            </a:r>
            <a:r>
              <a:rPr lang="en-US" altLang="zh-TW" dirty="0"/>
              <a:t>down</a:t>
            </a:r>
            <a:r>
              <a:rPr lang="zh-TW" altLang="en-US" dirty="0"/>
              <a:t> </a:t>
            </a:r>
            <a:r>
              <a:rPr lang="en-US" altLang="zh-TW" dirty="0"/>
              <a:t>when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predictor</a:t>
            </a:r>
            <a:r>
              <a:rPr lang="zh-TW" altLang="en-US" dirty="0"/>
              <a:t> </a:t>
            </a:r>
            <a:r>
              <a:rPr lang="en-US" altLang="zh-TW" dirty="0"/>
              <a:t>count</a:t>
            </a:r>
            <a:r>
              <a:rPr lang="zh-TW" altLang="en-US" dirty="0"/>
              <a:t> </a:t>
            </a:r>
            <a:r>
              <a:rPr lang="en-US" altLang="zh-TW" dirty="0"/>
              <a:t>approaches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observation</a:t>
            </a:r>
            <a:r>
              <a:rPr lang="zh-TW" altLang="en-US" dirty="0"/>
              <a:t> </a:t>
            </a:r>
            <a:r>
              <a:rPr lang="en-US" altLang="zh-TW" dirty="0"/>
              <a:t>count</a:t>
            </a:r>
            <a:r>
              <a:rPr lang="zh-TW" altLang="en-US" dirty="0"/>
              <a:t> </a:t>
            </a:r>
            <a:r>
              <a:rPr lang="en-US" altLang="zh-TW" dirty="0"/>
              <a:t>or</a:t>
            </a:r>
            <a:r>
              <a:rPr lang="zh-TW" altLang="en-US" dirty="0"/>
              <a:t> </a:t>
            </a:r>
            <a:r>
              <a:rPr lang="en-US" altLang="zh-TW" dirty="0"/>
              <a:t>predictors</a:t>
            </a:r>
            <a:r>
              <a:rPr lang="zh-TW" altLang="en-US" dirty="0"/>
              <a:t> </a:t>
            </a:r>
            <a:r>
              <a:rPr lang="en-US" altLang="zh-TW" dirty="0"/>
              <a:t>are</a:t>
            </a:r>
            <a:r>
              <a:rPr lang="zh-TW" altLang="en-US" dirty="0"/>
              <a:t> </a:t>
            </a:r>
            <a:r>
              <a:rPr lang="en-US" altLang="zh-TW" dirty="0"/>
              <a:t>highly</a:t>
            </a:r>
            <a:r>
              <a:rPr lang="zh-TW" altLang="en-US" dirty="0"/>
              <a:t> </a:t>
            </a:r>
            <a:r>
              <a:rPr lang="en-US" altLang="zh-TW" dirty="0"/>
              <a:t>correlated,</a:t>
            </a:r>
            <a:r>
              <a:rPr lang="zh-TW" altLang="en-US" dirty="0"/>
              <a:t> </a:t>
            </a:r>
            <a:r>
              <a:rPr lang="en-US" altLang="zh-TW" dirty="0"/>
              <a:t>while</a:t>
            </a:r>
            <a:r>
              <a:rPr lang="zh-TW" altLang="en-US" dirty="0"/>
              <a:t> </a:t>
            </a:r>
            <a:r>
              <a:rPr lang="en-US" altLang="zh-TW" dirty="0"/>
              <a:t>machine</a:t>
            </a:r>
            <a:r>
              <a:rPr lang="zh-TW" altLang="en-US" dirty="0"/>
              <a:t> </a:t>
            </a:r>
            <a:r>
              <a:rPr lang="en-US" altLang="zh-TW" dirty="0"/>
              <a:t>learning</a:t>
            </a:r>
            <a:r>
              <a:rPr lang="zh-TW" altLang="en-US" dirty="0"/>
              <a:t> </a:t>
            </a:r>
            <a:r>
              <a:rPr lang="en-US" altLang="zh-TW" dirty="0"/>
              <a:t>techniques</a:t>
            </a:r>
            <a:r>
              <a:rPr lang="zh-TW" altLang="en-US" dirty="0"/>
              <a:t> </a:t>
            </a:r>
            <a:r>
              <a:rPr lang="en-US" altLang="zh-TW" dirty="0"/>
              <a:t>are</a:t>
            </a:r>
            <a:r>
              <a:rPr lang="zh-TW" altLang="en-US" dirty="0"/>
              <a:t> </a:t>
            </a:r>
            <a:r>
              <a:rPr lang="en-US" altLang="zh-TW" dirty="0"/>
              <a:t>well-suited</a:t>
            </a:r>
            <a:r>
              <a:rPr lang="zh-TW" altLang="en-US" dirty="0"/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these</a:t>
            </a:r>
            <a:r>
              <a:rPr lang="zh-TW" altLang="en-US" dirty="0"/>
              <a:t> </a:t>
            </a:r>
            <a:r>
              <a:rPr lang="en-US" altLang="zh-TW" dirty="0"/>
              <a:t>problems.</a:t>
            </a:r>
          </a:p>
          <a:p>
            <a:r>
              <a:rPr lang="en-US" altLang="zh-TW" dirty="0"/>
              <a:t>Interactions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non-linearities</a:t>
            </a:r>
            <a:r>
              <a:rPr lang="zh-TW" altLang="en-US" dirty="0"/>
              <a:t> </a:t>
            </a:r>
            <a:r>
              <a:rPr lang="en-US" altLang="zh-TW" dirty="0"/>
              <a:t>can</a:t>
            </a:r>
            <a:r>
              <a:rPr lang="zh-TW" altLang="en-US" dirty="0"/>
              <a:t> </a:t>
            </a:r>
            <a:r>
              <a:rPr lang="en-US" altLang="zh-TW" dirty="0"/>
              <a:t>be</a:t>
            </a:r>
            <a:r>
              <a:rPr lang="zh-TW" altLang="en-US" dirty="0"/>
              <a:t> </a:t>
            </a:r>
            <a:r>
              <a:rPr lang="en-US" altLang="zh-TW" dirty="0"/>
              <a:t>easily</a:t>
            </a:r>
            <a:r>
              <a:rPr lang="zh-TW" altLang="en-US" dirty="0"/>
              <a:t> </a:t>
            </a:r>
            <a:r>
              <a:rPr lang="en-US" altLang="zh-TW" dirty="0"/>
              <a:t>taken</a:t>
            </a:r>
            <a:r>
              <a:rPr lang="zh-TW" altLang="en-US" dirty="0"/>
              <a:t> </a:t>
            </a:r>
            <a:r>
              <a:rPr lang="en-US" altLang="zh-TW" dirty="0"/>
              <a:t>care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machine</a:t>
            </a:r>
            <a:r>
              <a:rPr lang="zh-TW" altLang="en-US" dirty="0"/>
              <a:t> </a:t>
            </a:r>
            <a:r>
              <a:rPr lang="en-US" altLang="zh-TW" dirty="0"/>
              <a:t>learning</a:t>
            </a:r>
            <a:r>
              <a:rPr lang="zh-TW" altLang="en-US" dirty="0"/>
              <a:t> </a:t>
            </a:r>
            <a:r>
              <a:rPr lang="en-US" altLang="zh-TW" dirty="0"/>
              <a:t>algorithms.</a:t>
            </a:r>
          </a:p>
          <a:p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20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1C63-C44C-7C4B-B89E-1BB5812A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Best</a:t>
            </a:r>
            <a:r>
              <a:rPr lang="zh-TW" altLang="en-US" sz="2400" dirty="0"/>
              <a:t> </a:t>
            </a:r>
            <a:r>
              <a:rPr lang="en-US" altLang="zh-TW" sz="2400" dirty="0"/>
              <a:t>Portfolios</a:t>
            </a:r>
            <a:r>
              <a:rPr lang="zh-TW" altLang="en-US" sz="2400" dirty="0"/>
              <a:t> </a:t>
            </a:r>
            <a:r>
              <a:rPr lang="en-US" altLang="zh-TW" sz="2400" dirty="0"/>
              <a:t>Comparison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A4FD7D-E95C-5948-A8CF-A949C4062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28" y="1154614"/>
            <a:ext cx="6748489" cy="45704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F07966-1591-D640-8848-77DBDC8B0A84}"/>
              </a:ext>
            </a:extLst>
          </p:cNvPr>
          <p:cNvSpPr txBox="1"/>
          <p:nvPr/>
        </p:nvSpPr>
        <p:spPr>
          <a:xfrm>
            <a:off x="4875066" y="754505"/>
            <a:ext cx="538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Cumulative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Return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Comparison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66741B-620B-B14E-BB7E-DDD3939037B2}"/>
              </a:ext>
            </a:extLst>
          </p:cNvPr>
          <p:cNvSpPr txBox="1"/>
          <p:nvPr/>
        </p:nvSpPr>
        <p:spPr>
          <a:xfrm>
            <a:off x="6437376" y="5355688"/>
            <a:ext cx="2743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1987-01-01</a:t>
            </a:r>
            <a:r>
              <a:rPr lang="zh-TW" altLang="en-US" dirty="0"/>
              <a:t> </a:t>
            </a:r>
            <a:r>
              <a:rPr lang="en-US" altLang="zh-TW" dirty="0"/>
              <a:t>~</a:t>
            </a:r>
            <a:r>
              <a:rPr lang="zh-TW" altLang="en-US" dirty="0"/>
              <a:t> </a:t>
            </a:r>
            <a:r>
              <a:rPr lang="en-US" altLang="zh-TW" dirty="0"/>
              <a:t>2016-12-31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875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1C63-C44C-7C4B-B89E-1BB5812A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F734C-3EFB-C346-9762-DA402124F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CRSP</a:t>
            </a:r>
            <a:r>
              <a:rPr lang="en-US" altLang="zh-TW" dirty="0"/>
              <a:t>,</a:t>
            </a:r>
            <a:r>
              <a:rPr lang="en-US" dirty="0"/>
              <a:t> </a:t>
            </a:r>
            <a:r>
              <a:rPr lang="en-US" altLang="zh-TW" dirty="0"/>
              <a:t>1926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2018,</a:t>
            </a:r>
            <a:r>
              <a:rPr lang="zh-TW" altLang="en-US" dirty="0"/>
              <a:t> </a:t>
            </a:r>
            <a:r>
              <a:rPr lang="en-US" altLang="zh-TW" dirty="0"/>
              <a:t>WRDS</a:t>
            </a:r>
            <a:r>
              <a:rPr lang="zh-TW" altLang="en-US" dirty="0"/>
              <a:t> </a:t>
            </a:r>
            <a:r>
              <a:rPr lang="en-US" altLang="zh-TW" dirty="0"/>
              <a:t>Database</a:t>
            </a:r>
          </a:p>
          <a:p>
            <a:r>
              <a:rPr lang="en-US" altLang="zh-TW" dirty="0"/>
              <a:t>Compustat,</a:t>
            </a:r>
            <a:r>
              <a:rPr lang="zh-TW" altLang="en-US" dirty="0"/>
              <a:t> </a:t>
            </a:r>
            <a:r>
              <a:rPr lang="en-US" altLang="zh-TW" dirty="0"/>
              <a:t>1957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2018,</a:t>
            </a:r>
            <a:r>
              <a:rPr lang="zh-TW" altLang="en-US" dirty="0"/>
              <a:t> </a:t>
            </a:r>
            <a:r>
              <a:rPr lang="en-US" altLang="zh-TW" dirty="0"/>
              <a:t>WRDS</a:t>
            </a:r>
            <a:r>
              <a:rPr lang="zh-TW" altLang="en-US" dirty="0"/>
              <a:t> </a:t>
            </a:r>
            <a:r>
              <a:rPr lang="en-US" altLang="zh-TW" dirty="0"/>
              <a:t>Database</a:t>
            </a:r>
          </a:p>
          <a:p>
            <a:r>
              <a:rPr lang="en-US" altLang="zh-TW" dirty="0"/>
              <a:t>Market</a:t>
            </a:r>
            <a:r>
              <a:rPr lang="zh-TW" altLang="en-US" dirty="0"/>
              <a:t> </a:t>
            </a:r>
            <a:r>
              <a:rPr lang="en-US" altLang="zh-TW" dirty="0"/>
              <a:t>Benchmark</a:t>
            </a:r>
            <a:r>
              <a:rPr lang="zh-TW" altLang="en-US" dirty="0"/>
              <a:t> </a:t>
            </a:r>
            <a:r>
              <a:rPr lang="en-US" altLang="zh-TW" dirty="0"/>
              <a:t>Data,</a:t>
            </a:r>
            <a:r>
              <a:rPr lang="zh-TW" altLang="en-US" dirty="0"/>
              <a:t> </a:t>
            </a:r>
            <a:r>
              <a:rPr lang="en-US" altLang="zh-TW" dirty="0"/>
              <a:t>1926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2018,</a:t>
            </a:r>
            <a:r>
              <a:rPr lang="zh-TW" altLang="en-US" dirty="0"/>
              <a:t> </a:t>
            </a:r>
            <a:r>
              <a:rPr lang="en-US" altLang="zh-TW" dirty="0"/>
              <a:t>Fama-French</a:t>
            </a:r>
            <a:r>
              <a:rPr lang="zh-TW" altLang="en-US" dirty="0"/>
              <a:t> </a:t>
            </a:r>
            <a:r>
              <a:rPr lang="en-US" altLang="zh-TW" dirty="0"/>
              <a:t>Dataset</a:t>
            </a:r>
            <a:endParaRPr lang="en-US" dirty="0"/>
          </a:p>
          <a:p>
            <a:r>
              <a:rPr lang="en-US" altLang="zh-TW" dirty="0"/>
              <a:t>Macroeconomic</a:t>
            </a:r>
            <a:r>
              <a:rPr lang="zh-TW" altLang="en-US" dirty="0"/>
              <a:t> </a:t>
            </a:r>
            <a:r>
              <a:rPr lang="en-US" altLang="zh-TW" dirty="0"/>
              <a:t>Variables,</a:t>
            </a:r>
            <a:r>
              <a:rPr lang="zh-TW" altLang="en-US" dirty="0"/>
              <a:t> </a:t>
            </a:r>
            <a:r>
              <a:rPr lang="en-US" altLang="zh-TW" dirty="0"/>
              <a:t>various</a:t>
            </a:r>
            <a:r>
              <a:rPr lang="zh-TW" altLang="en-US" dirty="0"/>
              <a:t> </a:t>
            </a:r>
            <a:r>
              <a:rPr lang="en-US" altLang="zh-TW" dirty="0"/>
              <a:t>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34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1C63-C44C-7C4B-B89E-1BB5812A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Programming</a:t>
            </a:r>
            <a:r>
              <a:rPr lang="zh-TW" altLang="en-US" dirty="0"/>
              <a:t> </a:t>
            </a:r>
            <a:r>
              <a:rPr lang="en-US" altLang="zh-TW" dirty="0"/>
              <a:t>Platform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F734C-3EFB-C346-9762-DA402124F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</a:p>
          <a:p>
            <a:r>
              <a:rPr lang="en-US" altLang="zh-TW" dirty="0"/>
              <a:t>Spark</a:t>
            </a:r>
            <a:r>
              <a:rPr lang="zh-TW" altLang="en-US" dirty="0"/>
              <a:t> </a:t>
            </a:r>
            <a:r>
              <a:rPr lang="en-US" altLang="zh-TW" dirty="0"/>
              <a:t>(Distributed</a:t>
            </a:r>
            <a:r>
              <a:rPr lang="zh-TW" altLang="en-US" dirty="0"/>
              <a:t> </a:t>
            </a:r>
            <a:r>
              <a:rPr lang="en-US" altLang="zh-TW" dirty="0"/>
              <a:t>Computing)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31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1C63-C44C-7C4B-B89E-1BB5812A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Algorithms</a:t>
            </a:r>
            <a:r>
              <a:rPr lang="zh-TW" altLang="en-US" dirty="0"/>
              <a:t> </a:t>
            </a:r>
            <a:r>
              <a:rPr lang="en-US" altLang="zh-TW" dirty="0"/>
              <a:t>Tested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F734C-3EFB-C346-9762-DA402124F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Standard</a:t>
            </a:r>
            <a:r>
              <a:rPr lang="zh-TW" altLang="en-US" dirty="0"/>
              <a:t> </a:t>
            </a:r>
            <a:r>
              <a:rPr lang="en-US" altLang="zh-TW" dirty="0"/>
              <a:t>OLS</a:t>
            </a:r>
          </a:p>
          <a:p>
            <a:r>
              <a:rPr lang="en-US" altLang="zh-TW" dirty="0"/>
              <a:t>Penalized</a:t>
            </a:r>
            <a:r>
              <a:rPr lang="zh-TW" altLang="en-US" dirty="0"/>
              <a:t> </a:t>
            </a:r>
            <a:r>
              <a:rPr lang="en-US" altLang="zh-TW" dirty="0"/>
              <a:t>Regression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r>
              <a:rPr lang="zh-TW" altLang="en-US" dirty="0"/>
              <a:t> </a:t>
            </a:r>
            <a:r>
              <a:rPr lang="en-US" altLang="zh-TW" dirty="0"/>
              <a:t>(Ridge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Lasso)</a:t>
            </a:r>
          </a:p>
          <a:p>
            <a:r>
              <a:rPr lang="en-US" altLang="zh-TW" dirty="0"/>
              <a:t>Decision</a:t>
            </a:r>
            <a:r>
              <a:rPr lang="zh-TW" altLang="en-US" dirty="0"/>
              <a:t> </a:t>
            </a:r>
            <a:r>
              <a:rPr lang="en-US" altLang="zh-TW" dirty="0"/>
              <a:t>Tree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</a:p>
          <a:p>
            <a:r>
              <a:rPr lang="en-US" altLang="zh-TW" dirty="0"/>
              <a:t>Random</a:t>
            </a:r>
            <a:r>
              <a:rPr lang="zh-TW" altLang="en-US" dirty="0"/>
              <a:t> </a:t>
            </a:r>
            <a:r>
              <a:rPr lang="en-US" altLang="zh-TW" dirty="0"/>
              <a:t>Forest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r>
              <a:rPr lang="zh-TW" altLang="en-US" dirty="0"/>
              <a:t> </a:t>
            </a:r>
            <a:r>
              <a:rPr lang="en-US" altLang="zh-TW" dirty="0"/>
              <a:t>(Bagging)</a:t>
            </a:r>
          </a:p>
          <a:p>
            <a:r>
              <a:rPr lang="en-US" altLang="zh-TW" dirty="0"/>
              <a:t>Gradient-Boosted</a:t>
            </a:r>
            <a:r>
              <a:rPr lang="zh-TW" altLang="en-US" dirty="0"/>
              <a:t> </a:t>
            </a:r>
            <a:r>
              <a:rPr lang="en-US" altLang="zh-TW" dirty="0"/>
              <a:t>Tree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r>
              <a:rPr lang="zh-TW" altLang="en-US" dirty="0"/>
              <a:t> </a:t>
            </a:r>
            <a:r>
              <a:rPr lang="en-US" altLang="zh-TW" dirty="0"/>
              <a:t>(Boosting)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722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1C63-C44C-7C4B-B89E-1BB5812A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</a:t>
            </a:r>
            <a:r>
              <a:rPr lang="zh-TW" altLang="en-US" dirty="0"/>
              <a:t> </a:t>
            </a:r>
            <a:r>
              <a:rPr lang="en-US" altLang="zh-TW" dirty="0"/>
              <a:t>Used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F734C-3EFB-C346-9762-DA402124F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Momentum</a:t>
            </a:r>
            <a:r>
              <a:rPr lang="zh-TW" altLang="en-US" dirty="0"/>
              <a:t> </a:t>
            </a:r>
            <a:r>
              <a:rPr lang="en-US" altLang="zh-TW" dirty="0"/>
              <a:t>6</a:t>
            </a:r>
            <a:r>
              <a:rPr lang="zh-TW" altLang="en-US" dirty="0"/>
              <a:t> </a:t>
            </a:r>
            <a:r>
              <a:rPr lang="en-US" altLang="zh-TW" dirty="0"/>
              <a:t>months,</a:t>
            </a:r>
            <a:r>
              <a:rPr lang="zh-TW" altLang="en-US" dirty="0"/>
              <a:t> </a:t>
            </a:r>
            <a:r>
              <a:rPr lang="en-US" altLang="zh-TW" dirty="0"/>
              <a:t>Momentum</a:t>
            </a:r>
            <a:r>
              <a:rPr lang="zh-TW" altLang="en-US" dirty="0"/>
              <a:t> </a:t>
            </a:r>
            <a:r>
              <a:rPr lang="en-US" altLang="zh-TW" dirty="0"/>
              <a:t>12</a:t>
            </a:r>
            <a:r>
              <a:rPr lang="zh-TW" altLang="en-US" dirty="0"/>
              <a:t> </a:t>
            </a:r>
            <a:r>
              <a:rPr lang="en-US" altLang="zh-TW" dirty="0"/>
              <a:t>months,</a:t>
            </a:r>
            <a:r>
              <a:rPr lang="zh-TW" altLang="en-US" dirty="0"/>
              <a:t> </a:t>
            </a:r>
            <a:r>
              <a:rPr lang="en-US" altLang="zh-TW" dirty="0"/>
              <a:t>Momentum</a:t>
            </a:r>
            <a:r>
              <a:rPr lang="zh-TW" altLang="en-US" dirty="0"/>
              <a:t> </a:t>
            </a:r>
            <a:r>
              <a:rPr lang="en-US" altLang="zh-TW" dirty="0"/>
              <a:t>36</a:t>
            </a:r>
            <a:r>
              <a:rPr lang="zh-TW" altLang="en-US" dirty="0"/>
              <a:t> </a:t>
            </a:r>
            <a:r>
              <a:rPr lang="en-US" altLang="zh-TW" dirty="0"/>
              <a:t>months,</a:t>
            </a:r>
            <a:r>
              <a:rPr lang="zh-TW" altLang="en-US" dirty="0"/>
              <a:t> </a:t>
            </a:r>
            <a:r>
              <a:rPr lang="en-US" altLang="zh-TW" dirty="0"/>
              <a:t>Momentum</a:t>
            </a:r>
            <a:r>
              <a:rPr lang="zh-TW" altLang="en-US" dirty="0"/>
              <a:t> </a:t>
            </a:r>
            <a:r>
              <a:rPr lang="en-US" altLang="zh-TW" dirty="0"/>
              <a:t>Consistency,</a:t>
            </a:r>
            <a:r>
              <a:rPr lang="zh-TW" altLang="en-US" dirty="0"/>
              <a:t> </a:t>
            </a:r>
            <a:r>
              <a:rPr lang="en-US" altLang="zh-TW" dirty="0"/>
              <a:t>Industry</a:t>
            </a:r>
            <a:r>
              <a:rPr lang="zh-TW" altLang="en-US" dirty="0"/>
              <a:t> </a:t>
            </a:r>
            <a:r>
              <a:rPr lang="en-US" altLang="zh-TW" dirty="0"/>
              <a:t>Momentum,</a:t>
            </a:r>
            <a:r>
              <a:rPr lang="zh-TW" altLang="en-US" dirty="0"/>
              <a:t> </a:t>
            </a:r>
            <a:r>
              <a:rPr lang="en-US" altLang="zh-TW" dirty="0"/>
              <a:t>Reversal,</a:t>
            </a:r>
            <a:r>
              <a:rPr lang="zh-TW" altLang="en-US" dirty="0"/>
              <a:t> </a:t>
            </a:r>
            <a:r>
              <a:rPr lang="en-US" altLang="zh-TW" dirty="0"/>
              <a:t>Size,</a:t>
            </a:r>
            <a:r>
              <a:rPr lang="zh-TW" altLang="en-US" dirty="0"/>
              <a:t> </a:t>
            </a:r>
            <a:r>
              <a:rPr lang="en-US" altLang="zh-TW" dirty="0"/>
              <a:t>Value,</a:t>
            </a:r>
            <a:r>
              <a:rPr lang="zh-TW" altLang="en-US" dirty="0"/>
              <a:t> </a:t>
            </a:r>
            <a:r>
              <a:rPr lang="en-US" altLang="zh-TW" dirty="0"/>
              <a:t>Stock</a:t>
            </a:r>
            <a:r>
              <a:rPr lang="zh-TW" altLang="en-US" dirty="0"/>
              <a:t> </a:t>
            </a:r>
            <a:r>
              <a:rPr lang="en-US" altLang="zh-TW" dirty="0"/>
              <a:t>Volatility,</a:t>
            </a:r>
            <a:r>
              <a:rPr lang="zh-TW" altLang="en-US" dirty="0"/>
              <a:t> </a:t>
            </a:r>
            <a:r>
              <a:rPr lang="en-US" altLang="zh-TW" dirty="0"/>
              <a:t>Market</a:t>
            </a:r>
            <a:r>
              <a:rPr lang="zh-TW" altLang="en-US" dirty="0"/>
              <a:t> </a:t>
            </a:r>
            <a:r>
              <a:rPr lang="en-US" altLang="zh-TW" dirty="0"/>
              <a:t>Volatility,</a:t>
            </a:r>
            <a:r>
              <a:rPr lang="zh-TW" altLang="en-US" dirty="0"/>
              <a:t> </a:t>
            </a:r>
            <a:r>
              <a:rPr lang="en-US" altLang="zh-TW" dirty="0"/>
              <a:t>Beta,</a:t>
            </a:r>
            <a:r>
              <a:rPr lang="zh-TW" altLang="en-US" dirty="0"/>
              <a:t> </a:t>
            </a:r>
            <a:r>
              <a:rPr lang="en-US" altLang="zh-TW" dirty="0"/>
              <a:t>Asset</a:t>
            </a:r>
            <a:r>
              <a:rPr lang="zh-TW" altLang="en-US" dirty="0"/>
              <a:t> </a:t>
            </a:r>
            <a:r>
              <a:rPr lang="en-US" altLang="zh-TW" dirty="0"/>
              <a:t>Growth,</a:t>
            </a:r>
            <a:r>
              <a:rPr lang="zh-TW" altLang="en-US" dirty="0"/>
              <a:t> </a:t>
            </a:r>
            <a:r>
              <a:rPr lang="en-US" altLang="zh-TW" dirty="0"/>
              <a:t>Net</a:t>
            </a:r>
            <a:r>
              <a:rPr lang="zh-TW" altLang="en-US" dirty="0"/>
              <a:t> </a:t>
            </a:r>
            <a:r>
              <a:rPr lang="en-US" altLang="zh-TW" dirty="0"/>
              <a:t>Income</a:t>
            </a:r>
            <a:r>
              <a:rPr lang="zh-TW" altLang="en-US" dirty="0"/>
              <a:t> </a:t>
            </a:r>
            <a:r>
              <a:rPr lang="en-US" altLang="zh-TW" dirty="0"/>
              <a:t>Growth,</a:t>
            </a:r>
            <a:r>
              <a:rPr lang="zh-TW" altLang="en-US" dirty="0"/>
              <a:t> </a:t>
            </a:r>
            <a:r>
              <a:rPr lang="en-US" altLang="zh-TW" dirty="0"/>
              <a:t>Sales</a:t>
            </a:r>
            <a:r>
              <a:rPr lang="zh-TW" altLang="en-US" dirty="0"/>
              <a:t> </a:t>
            </a:r>
            <a:r>
              <a:rPr lang="en-US" altLang="zh-TW" dirty="0"/>
              <a:t>Growth,</a:t>
            </a:r>
            <a:r>
              <a:rPr lang="zh-TW" altLang="en-US" dirty="0"/>
              <a:t> </a:t>
            </a:r>
            <a:r>
              <a:rPr lang="en-US" altLang="zh-TW" dirty="0"/>
              <a:t>Current</a:t>
            </a:r>
            <a:r>
              <a:rPr lang="zh-TW" altLang="en-US" dirty="0"/>
              <a:t> </a:t>
            </a:r>
            <a:r>
              <a:rPr lang="en-US" altLang="zh-TW" dirty="0"/>
              <a:t>Ratio,</a:t>
            </a:r>
            <a:r>
              <a:rPr lang="zh-TW" altLang="en-US" dirty="0"/>
              <a:t> </a:t>
            </a:r>
            <a:r>
              <a:rPr lang="en-US" altLang="zh-TW" dirty="0"/>
              <a:t>Dollar</a:t>
            </a:r>
            <a:r>
              <a:rPr lang="zh-TW" altLang="en-US" dirty="0"/>
              <a:t> </a:t>
            </a:r>
            <a:r>
              <a:rPr lang="en-US" altLang="zh-TW" dirty="0"/>
              <a:t>Value,</a:t>
            </a:r>
            <a:r>
              <a:rPr lang="zh-TW" altLang="en-US" dirty="0"/>
              <a:t> </a:t>
            </a:r>
            <a:r>
              <a:rPr lang="en-US" altLang="zh-TW" dirty="0"/>
              <a:t>EPS…to</a:t>
            </a:r>
            <a:r>
              <a:rPr lang="zh-TW" altLang="en-US" dirty="0"/>
              <a:t> </a:t>
            </a:r>
            <a:r>
              <a:rPr lang="en-US" altLang="zh-TW" dirty="0"/>
              <a:t>be</a:t>
            </a:r>
            <a:r>
              <a:rPr lang="zh-TW" altLang="en-US" dirty="0"/>
              <a:t> </a:t>
            </a:r>
            <a:r>
              <a:rPr lang="en-US" altLang="zh-TW" dirty="0"/>
              <a:t>continued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6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1C63-C44C-7C4B-B89E-1BB5812A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Splitting</a:t>
            </a:r>
            <a:r>
              <a:rPr lang="zh-TW" altLang="en-US" dirty="0"/>
              <a:t> </a:t>
            </a:r>
            <a:r>
              <a:rPr lang="en-US" altLang="zh-TW" dirty="0"/>
              <a:t>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F734C-3EFB-C346-9762-DA402124F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Training</a:t>
            </a:r>
            <a:r>
              <a:rPr lang="zh-TW" altLang="en-US" dirty="0"/>
              <a:t> </a:t>
            </a:r>
            <a:r>
              <a:rPr lang="en-US" altLang="zh-TW" dirty="0"/>
              <a:t>Dataset:</a:t>
            </a:r>
            <a:r>
              <a:rPr lang="zh-TW" altLang="en-US" dirty="0"/>
              <a:t>       </a:t>
            </a:r>
            <a:r>
              <a:rPr lang="en-US" altLang="zh-TW" dirty="0"/>
              <a:t>1957-03-01</a:t>
            </a:r>
            <a:r>
              <a:rPr lang="zh-TW" altLang="en-US" dirty="0"/>
              <a:t> </a:t>
            </a:r>
            <a:r>
              <a:rPr lang="en-US" altLang="zh-TW" dirty="0"/>
              <a:t>~</a:t>
            </a:r>
            <a:r>
              <a:rPr lang="zh-TW" altLang="en-US" dirty="0"/>
              <a:t> </a:t>
            </a:r>
            <a:r>
              <a:rPr lang="en-US" altLang="zh-TW" dirty="0"/>
              <a:t>1974-12-31</a:t>
            </a:r>
          </a:p>
          <a:p>
            <a:r>
              <a:rPr lang="en-US" altLang="zh-TW" dirty="0"/>
              <a:t>Validation</a:t>
            </a:r>
            <a:r>
              <a:rPr lang="zh-TW" altLang="en-US" dirty="0"/>
              <a:t> </a:t>
            </a:r>
            <a:r>
              <a:rPr lang="en-US" altLang="zh-TW" dirty="0"/>
              <a:t>Dataset:</a:t>
            </a:r>
            <a:r>
              <a:rPr lang="zh-TW" altLang="en-US" dirty="0"/>
              <a:t>   </a:t>
            </a:r>
            <a:r>
              <a:rPr lang="en-US" altLang="zh-TW" dirty="0"/>
              <a:t>1975-01-01</a:t>
            </a:r>
            <a:r>
              <a:rPr lang="zh-TW" altLang="en-US" dirty="0"/>
              <a:t> </a:t>
            </a:r>
            <a:r>
              <a:rPr lang="en-US" altLang="zh-TW" dirty="0"/>
              <a:t>~</a:t>
            </a:r>
            <a:r>
              <a:rPr lang="zh-TW" altLang="en-US" dirty="0"/>
              <a:t> </a:t>
            </a:r>
            <a:r>
              <a:rPr lang="en-US" altLang="zh-TW" dirty="0"/>
              <a:t>1986-12-31</a:t>
            </a:r>
          </a:p>
          <a:p>
            <a:r>
              <a:rPr lang="en-US" altLang="zh-TW" dirty="0"/>
              <a:t>Back-test</a:t>
            </a:r>
            <a:r>
              <a:rPr lang="zh-TW" altLang="en-US" dirty="0"/>
              <a:t> </a:t>
            </a:r>
            <a:r>
              <a:rPr lang="en-US" altLang="zh-TW" dirty="0"/>
              <a:t>Dataset:</a:t>
            </a:r>
            <a:r>
              <a:rPr lang="zh-TW" altLang="en-US" dirty="0"/>
              <a:t>     </a:t>
            </a:r>
            <a:r>
              <a:rPr lang="en-US" altLang="zh-TW" dirty="0"/>
              <a:t>1987-01-01</a:t>
            </a:r>
            <a:r>
              <a:rPr lang="zh-TW" altLang="en-US" dirty="0"/>
              <a:t> </a:t>
            </a:r>
            <a:r>
              <a:rPr lang="en-US" altLang="zh-TW" dirty="0"/>
              <a:t>~</a:t>
            </a:r>
            <a:r>
              <a:rPr lang="zh-TW" altLang="en-US" dirty="0"/>
              <a:t> </a:t>
            </a:r>
            <a:r>
              <a:rPr lang="en-US" altLang="zh-TW" dirty="0"/>
              <a:t>2016-12-31</a:t>
            </a:r>
          </a:p>
          <a:p>
            <a:r>
              <a:rPr lang="en-US" altLang="zh-TW" dirty="0"/>
              <a:t>Recent-test</a:t>
            </a:r>
            <a:r>
              <a:rPr lang="zh-TW" altLang="en-US" dirty="0"/>
              <a:t> </a:t>
            </a:r>
            <a:r>
              <a:rPr lang="en-US" altLang="zh-TW" dirty="0"/>
              <a:t>Dataset:</a:t>
            </a:r>
            <a:r>
              <a:rPr lang="zh-TW" altLang="en-US" dirty="0"/>
              <a:t> </a:t>
            </a:r>
            <a:r>
              <a:rPr lang="en-US" altLang="zh-TW" dirty="0"/>
              <a:t>2010-01-01</a:t>
            </a:r>
            <a:r>
              <a:rPr lang="zh-TW" altLang="en-US" dirty="0"/>
              <a:t> </a:t>
            </a:r>
            <a:r>
              <a:rPr lang="en-US" altLang="zh-TW" dirty="0"/>
              <a:t>~</a:t>
            </a:r>
            <a:r>
              <a:rPr lang="zh-TW" altLang="en-US" dirty="0"/>
              <a:t> </a:t>
            </a:r>
            <a:r>
              <a:rPr lang="en-US" altLang="zh-TW" dirty="0"/>
              <a:t>2016-12-31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62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1C63-C44C-7C4B-B89E-1BB5812A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Modeling</a:t>
            </a:r>
            <a:r>
              <a:rPr lang="zh-TW" altLang="en-US" dirty="0"/>
              <a:t> </a:t>
            </a:r>
            <a:r>
              <a:rPr lang="en-US" altLang="zh-TW" dirty="0"/>
              <a:t>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F734C-3EFB-C346-9762-DA402124F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884" y="1123837"/>
            <a:ext cx="7315200" cy="5120640"/>
          </a:xfrm>
        </p:spPr>
        <p:txBody>
          <a:bodyPr/>
          <a:lstStyle/>
          <a:p>
            <a:r>
              <a:rPr lang="en-US" altLang="zh-TW" dirty="0"/>
              <a:t>Construct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clean</a:t>
            </a:r>
            <a:r>
              <a:rPr lang="zh-TW" altLang="en-US" dirty="0"/>
              <a:t> </a:t>
            </a:r>
            <a:r>
              <a:rPr lang="en-US" altLang="zh-TW" dirty="0"/>
              <a:t>CRSP</a:t>
            </a:r>
            <a:r>
              <a:rPr lang="zh-TW" altLang="en-US" dirty="0"/>
              <a:t> </a:t>
            </a:r>
            <a:r>
              <a:rPr lang="en-US" altLang="zh-TW" dirty="0"/>
              <a:t>dataset</a:t>
            </a:r>
            <a:r>
              <a:rPr lang="zh-TW" altLang="en-US" dirty="0"/>
              <a:t> </a:t>
            </a:r>
            <a:r>
              <a:rPr lang="en-US" altLang="zh-TW" dirty="0"/>
              <a:t>(stock</a:t>
            </a:r>
            <a:r>
              <a:rPr lang="zh-TW" altLang="en-US" dirty="0"/>
              <a:t> </a:t>
            </a:r>
            <a:r>
              <a:rPr lang="en-US" altLang="zh-TW" dirty="0"/>
              <a:t>monthly</a:t>
            </a:r>
            <a:r>
              <a:rPr lang="zh-TW" altLang="en-US" dirty="0"/>
              <a:t> </a:t>
            </a:r>
            <a:r>
              <a:rPr lang="en-US" altLang="zh-TW" dirty="0"/>
              <a:t>dataset)</a:t>
            </a:r>
          </a:p>
          <a:p>
            <a:r>
              <a:rPr lang="en-US" altLang="zh-TW" dirty="0"/>
              <a:t>Construct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clean</a:t>
            </a:r>
            <a:r>
              <a:rPr lang="zh-TW" altLang="en-US" dirty="0"/>
              <a:t> </a:t>
            </a:r>
            <a:r>
              <a:rPr lang="en-US" altLang="zh-TW" dirty="0"/>
              <a:t>Compustat</a:t>
            </a:r>
            <a:r>
              <a:rPr lang="zh-TW" altLang="en-US" dirty="0"/>
              <a:t> </a:t>
            </a:r>
            <a:r>
              <a:rPr lang="en-US" altLang="zh-TW" dirty="0"/>
              <a:t>dataset</a:t>
            </a:r>
            <a:r>
              <a:rPr lang="zh-TW" altLang="en-US" dirty="0"/>
              <a:t> </a:t>
            </a:r>
            <a:r>
              <a:rPr lang="en-US" altLang="zh-TW" dirty="0"/>
              <a:t>(fundamental</a:t>
            </a:r>
            <a:r>
              <a:rPr lang="zh-TW" altLang="en-US" dirty="0"/>
              <a:t> </a:t>
            </a:r>
            <a:r>
              <a:rPr lang="en-US" altLang="zh-TW" dirty="0"/>
              <a:t>dataset)</a:t>
            </a:r>
          </a:p>
          <a:p>
            <a:r>
              <a:rPr lang="en-US" altLang="zh-TW" dirty="0"/>
              <a:t>Merge</a:t>
            </a:r>
            <a:r>
              <a:rPr lang="zh-TW" altLang="en-US" dirty="0"/>
              <a:t> </a:t>
            </a:r>
            <a:r>
              <a:rPr lang="en-US" altLang="zh-TW" dirty="0"/>
              <a:t>CRSP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Compustat</a:t>
            </a:r>
            <a:r>
              <a:rPr lang="zh-TW" altLang="en-US" dirty="0"/>
              <a:t> </a:t>
            </a:r>
            <a:r>
              <a:rPr lang="en-US" altLang="zh-TW" dirty="0"/>
              <a:t>using</a:t>
            </a:r>
            <a:r>
              <a:rPr lang="zh-TW" altLang="en-US" dirty="0"/>
              <a:t> </a:t>
            </a:r>
            <a:r>
              <a:rPr lang="en-US" altLang="zh-TW" dirty="0" err="1"/>
              <a:t>Linkage_CCM</a:t>
            </a:r>
            <a:r>
              <a:rPr lang="zh-TW" altLang="en-US" dirty="0"/>
              <a:t> </a:t>
            </a:r>
            <a:r>
              <a:rPr lang="en-US" altLang="zh-TW" dirty="0"/>
              <a:t>dataset</a:t>
            </a:r>
          </a:p>
          <a:p>
            <a:r>
              <a:rPr lang="en-US" altLang="zh-TW" dirty="0"/>
              <a:t>Merge</a:t>
            </a:r>
            <a:r>
              <a:rPr lang="zh-TW" altLang="en-US" dirty="0"/>
              <a:t> </a:t>
            </a:r>
            <a:r>
              <a:rPr lang="en-US" altLang="zh-TW" dirty="0"/>
              <a:t>macroeconomic</a:t>
            </a:r>
            <a:r>
              <a:rPr lang="zh-TW" altLang="en-US" dirty="0"/>
              <a:t> </a:t>
            </a:r>
            <a:r>
              <a:rPr lang="en-US" altLang="zh-TW" dirty="0"/>
              <a:t>variables</a:t>
            </a:r>
            <a:r>
              <a:rPr lang="zh-TW" altLang="en-US" dirty="0"/>
              <a:t> </a:t>
            </a:r>
            <a:r>
              <a:rPr lang="en-US" altLang="zh-TW" dirty="0"/>
              <a:t>into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dataset</a:t>
            </a:r>
          </a:p>
          <a:p>
            <a:r>
              <a:rPr lang="en-US" altLang="zh-TW" dirty="0"/>
              <a:t>Construct</a:t>
            </a:r>
            <a:r>
              <a:rPr lang="zh-TW" altLang="en-US" dirty="0"/>
              <a:t> </a:t>
            </a:r>
            <a:r>
              <a:rPr lang="en-US" altLang="zh-TW" dirty="0"/>
              <a:t>needed</a:t>
            </a:r>
            <a:r>
              <a:rPr lang="zh-TW" altLang="en-US" dirty="0"/>
              <a:t> </a:t>
            </a:r>
            <a:r>
              <a:rPr lang="en-US" altLang="zh-TW" dirty="0"/>
              <a:t>variables</a:t>
            </a:r>
            <a:r>
              <a:rPr lang="zh-TW" altLang="en-US" dirty="0"/>
              <a:t> </a:t>
            </a:r>
            <a:r>
              <a:rPr lang="en-US" altLang="zh-TW" dirty="0"/>
              <a:t>by</a:t>
            </a:r>
            <a:r>
              <a:rPr lang="zh-TW" altLang="en-US" dirty="0"/>
              <a:t> </a:t>
            </a:r>
            <a:r>
              <a:rPr lang="en-US" altLang="zh-TW" dirty="0"/>
              <a:t>calculating</a:t>
            </a:r>
            <a:r>
              <a:rPr lang="zh-TW" altLang="en-US" dirty="0"/>
              <a:t> </a:t>
            </a:r>
            <a:r>
              <a:rPr lang="en-US" altLang="zh-TW" dirty="0"/>
              <a:t>different</a:t>
            </a:r>
            <a:r>
              <a:rPr lang="zh-TW" altLang="en-US" dirty="0"/>
              <a:t> </a:t>
            </a:r>
            <a:r>
              <a:rPr lang="en-US" altLang="zh-TW" dirty="0"/>
              <a:t>fundamental</a:t>
            </a:r>
            <a:r>
              <a:rPr lang="zh-TW" altLang="en-US" dirty="0"/>
              <a:t> </a:t>
            </a:r>
            <a:r>
              <a:rPr lang="en-US" altLang="zh-TW" dirty="0"/>
              <a:t>ratios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aggregating</a:t>
            </a:r>
            <a:r>
              <a:rPr lang="zh-TW" altLang="en-US" dirty="0"/>
              <a:t> </a:t>
            </a:r>
            <a:r>
              <a:rPr lang="en-US" altLang="zh-TW" dirty="0"/>
              <a:t>time-series</a:t>
            </a:r>
            <a:r>
              <a:rPr lang="zh-TW" altLang="en-US" dirty="0"/>
              <a:t> </a:t>
            </a:r>
            <a:r>
              <a:rPr lang="en-US" altLang="zh-TW" dirty="0"/>
              <a:t>variables</a:t>
            </a:r>
          </a:p>
          <a:p>
            <a:r>
              <a:rPr lang="en-US" altLang="zh-TW" dirty="0"/>
              <a:t>Tune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hyperparameters</a:t>
            </a:r>
            <a:r>
              <a:rPr lang="zh-TW" altLang="en-US" dirty="0"/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each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</a:p>
          <a:p>
            <a:r>
              <a:rPr lang="en-US" altLang="zh-TW" dirty="0"/>
              <a:t>Make</a:t>
            </a:r>
            <a:r>
              <a:rPr lang="zh-TW" altLang="en-US" dirty="0"/>
              <a:t> </a:t>
            </a:r>
            <a:r>
              <a:rPr lang="en-US" altLang="zh-TW" dirty="0"/>
              <a:t>predictions</a:t>
            </a:r>
            <a:r>
              <a:rPr lang="zh-TW" altLang="en-US" dirty="0"/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returns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each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stock</a:t>
            </a:r>
          </a:p>
          <a:p>
            <a:r>
              <a:rPr lang="en-US" altLang="zh-TW" dirty="0"/>
              <a:t>Construct</a:t>
            </a:r>
            <a:r>
              <a:rPr lang="zh-TW" altLang="en-US" dirty="0"/>
              <a:t> </a:t>
            </a:r>
            <a:r>
              <a:rPr lang="en-US" altLang="zh-TW" dirty="0"/>
              <a:t>portfolios</a:t>
            </a:r>
            <a:r>
              <a:rPr lang="zh-TW" altLang="en-US" dirty="0"/>
              <a:t> </a:t>
            </a:r>
            <a:r>
              <a:rPr lang="en-US" altLang="zh-TW" dirty="0"/>
              <a:t>based</a:t>
            </a:r>
            <a:r>
              <a:rPr lang="zh-TW" altLang="en-US" dirty="0"/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r>
              <a:rPr lang="zh-TW" altLang="en-US" dirty="0"/>
              <a:t> </a:t>
            </a:r>
            <a:r>
              <a:rPr lang="en-US" altLang="zh-TW" dirty="0"/>
              <a:t>predictions</a:t>
            </a:r>
          </a:p>
          <a:p>
            <a:r>
              <a:rPr lang="en-US" altLang="zh-TW" dirty="0"/>
              <a:t>Back-test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portfolios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assess</a:t>
            </a:r>
            <a:r>
              <a:rPr lang="zh-TW" altLang="en-US" dirty="0"/>
              <a:t> </a:t>
            </a:r>
            <a:r>
              <a:rPr lang="en-US" altLang="zh-TW" dirty="0"/>
              <a:t>returns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volatility</a:t>
            </a:r>
          </a:p>
          <a:p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9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1C63-C44C-7C4B-B89E-1BB5812A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Benchmark</a:t>
            </a:r>
            <a:r>
              <a:rPr lang="zh-TW" altLang="en-US" sz="2400" dirty="0"/>
              <a:t> </a:t>
            </a:r>
            <a:r>
              <a:rPr lang="en-US" altLang="zh-TW" sz="2400" dirty="0"/>
              <a:t>Portfolio</a:t>
            </a:r>
            <a:r>
              <a:rPr lang="zh-TW" altLang="en-US" sz="2400" dirty="0"/>
              <a:t> </a:t>
            </a:r>
            <a:r>
              <a:rPr lang="en-US" altLang="zh-TW" sz="2400" dirty="0"/>
              <a:t>-</a:t>
            </a:r>
            <a:r>
              <a:rPr lang="zh-TW" altLang="en-US" sz="2400" dirty="0"/>
              <a:t> </a:t>
            </a:r>
            <a:r>
              <a:rPr lang="en-US" altLang="zh-TW" sz="2400" dirty="0"/>
              <a:t>Momentum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3BF69-18D3-BB49-B1C5-77F686E49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504" y="1565812"/>
            <a:ext cx="6722872" cy="4439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7A7C9B-E6BF-C048-8BD4-B069AA132218}"/>
              </a:ext>
            </a:extLst>
          </p:cNvPr>
          <p:cNvSpPr txBox="1"/>
          <p:nvPr/>
        </p:nvSpPr>
        <p:spPr>
          <a:xfrm>
            <a:off x="5488948" y="1080358"/>
            <a:ext cx="4630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Annual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Performance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Comparison</a:t>
            </a:r>
            <a:endParaRPr lang="en-US" sz="2000" b="1" dirty="0"/>
          </a:p>
        </p:txBody>
      </p:sp>
      <p:sp>
        <p:nvSpPr>
          <p:cNvPr id="10" name="Round Single Corner Rectangle 9">
            <a:extLst>
              <a:ext uri="{FF2B5EF4-FFF2-40B4-BE49-F238E27FC236}">
                <a16:creationId xmlns:a16="http://schemas.microsoft.com/office/drawing/2014/main" id="{06FC6441-B26C-BB49-A480-2DBF7102B605}"/>
              </a:ext>
            </a:extLst>
          </p:cNvPr>
          <p:cNvSpPr/>
          <p:nvPr/>
        </p:nvSpPr>
        <p:spPr>
          <a:xfrm>
            <a:off x="4738878" y="300070"/>
            <a:ext cx="5818124" cy="694944"/>
          </a:xfrm>
          <a:prstGeom prst="round1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In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this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graph,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we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are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trying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to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understand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the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annual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return,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volatility,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and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Sharpe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ratio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for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each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of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the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group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sorted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by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the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signal.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0495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485</Words>
  <Application>Microsoft Macintosh PowerPoint</Application>
  <PresentationFormat>Widescreen</PresentationFormat>
  <Paragraphs>70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Corbel</vt:lpstr>
      <vt:lpstr>Wingdings 2</vt:lpstr>
      <vt:lpstr>Frame</vt:lpstr>
      <vt:lpstr>Capstone Project - Empirical Asset Pricing with Machine Learning</vt:lpstr>
      <vt:lpstr>Research Background</vt:lpstr>
      <vt:lpstr>Data</vt:lpstr>
      <vt:lpstr>Programming Platform</vt:lpstr>
      <vt:lpstr>Algorithms Tested</vt:lpstr>
      <vt:lpstr>Variables Used in the model</vt:lpstr>
      <vt:lpstr>Splitting Dataset</vt:lpstr>
      <vt:lpstr>Modeling Steps</vt:lpstr>
      <vt:lpstr>Benchmark Portfolio - Momentum</vt:lpstr>
      <vt:lpstr>Benchmark Portfolio - Momentum</vt:lpstr>
      <vt:lpstr>Benchmark Portfolio - Size</vt:lpstr>
      <vt:lpstr>Benchmark Portfolio - Size</vt:lpstr>
      <vt:lpstr>Benchmark Portfolio - Value</vt:lpstr>
      <vt:lpstr>Benchmark Portfolio - Value</vt:lpstr>
      <vt:lpstr>Random Forest Portfolio</vt:lpstr>
      <vt:lpstr>Random Forest Portfolio</vt:lpstr>
      <vt:lpstr>Gradient-Boosted Portfolio</vt:lpstr>
      <vt:lpstr>Gradient-Boosted Portfolio</vt:lpstr>
      <vt:lpstr>Best Portfolios Comparison</vt:lpstr>
      <vt:lpstr>Best Portfolios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adam.tseng1208@gmail.com</dc:creator>
  <cp:lastModifiedBy>adam.tseng1208@gmail.com</cp:lastModifiedBy>
  <cp:revision>27</cp:revision>
  <dcterms:created xsi:type="dcterms:W3CDTF">2019-02-01T18:48:41Z</dcterms:created>
  <dcterms:modified xsi:type="dcterms:W3CDTF">2019-03-14T22:21:05Z</dcterms:modified>
</cp:coreProperties>
</file>